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3"/>
      <p:bold r:id="rId14"/>
      <p:italic r:id="rId15"/>
      <p:boldItalic r:id="rId16"/>
    </p:embeddedFont>
    <p:embeddedFont>
      <p:font typeface="Open Sans Light" panose="020B0306030504020204" pitchFamily="34" charset="0"/>
      <p:regular r:id="rId17"/>
      <p:bold r:id="rId18"/>
      <p:italic r:id="rId19"/>
      <p:boldItalic r:id="rId20"/>
    </p:embeddedFont>
    <p:embeddedFont>
      <p:font typeface="Open Sans SemiBold" panose="020B0706030804020204" pitchFamily="34" charset="0"/>
      <p:regular r:id="rId21"/>
      <p:bold r:id="rId22"/>
      <p:italic r:id="rId23"/>
      <p:boldItalic r:id="rId24"/>
    </p:embeddedFont>
    <p:embeddedFont>
      <p:font typeface="Rajdhani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A744B9-3D79-4B8E-89D0-64BCD7888445}">
  <a:tblStyle styleId="{16A744B9-3D79-4B8E-89D0-64BCD78884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4291" autoAdjust="0"/>
  </p:normalViewPr>
  <p:slideViewPr>
    <p:cSldViewPr snapToGrid="0">
      <p:cViewPr varScale="1">
        <p:scale>
          <a:sx n="91" d="100"/>
          <a:sy n="91" d="100"/>
        </p:scale>
        <p:origin x="1212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441d376a0_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441d376a0_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b40fda7b3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7b40fda7b3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b40fda7b3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7b40fda7b3_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41d579b3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e41d579b3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41d579b3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ge41d579b3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17a6a081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e17a6a081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3e76c5244_18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e3e76c5244_18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48bfaac81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c48bfaac81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/>
          <p:nvPr/>
        </p:nvSpPr>
        <p:spPr>
          <a:xfrm>
            <a:off x="-148900" y="-94750"/>
            <a:ext cx="9488400" cy="5360100"/>
          </a:xfrm>
          <a:prstGeom prst="rect">
            <a:avLst/>
          </a:prstGeom>
          <a:solidFill>
            <a:srgbClr val="33383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Google Shape;4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>
            <a:spLocks noGrp="1"/>
          </p:cNvSpPr>
          <p:nvPr>
            <p:ph type="title"/>
          </p:nvPr>
        </p:nvSpPr>
        <p:spPr>
          <a:xfrm>
            <a:off x="3519224" y="9886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pic>
        <p:nvPicPr>
          <p:cNvPr id="45" name="Google Shape;4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149" y="3700742"/>
            <a:ext cx="2416852" cy="10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3"/>
          <p:cNvSpPr/>
          <p:nvPr/>
        </p:nvSpPr>
        <p:spPr>
          <a:xfrm>
            <a:off x="4572000" y="-125"/>
            <a:ext cx="4572000" cy="46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7"/>
          <p:cNvSpPr/>
          <p:nvPr/>
        </p:nvSpPr>
        <p:spPr>
          <a:xfrm>
            <a:off x="-148900" y="-94750"/>
            <a:ext cx="9488400" cy="5360100"/>
          </a:xfrm>
          <a:prstGeom prst="rect">
            <a:avLst/>
          </a:prstGeom>
          <a:solidFill>
            <a:srgbClr val="33383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8"/>
          <p:cNvSpPr txBox="1">
            <a:spLocks noGrp="1"/>
          </p:cNvSpPr>
          <p:nvPr>
            <p:ph type="title"/>
          </p:nvPr>
        </p:nvSpPr>
        <p:spPr>
          <a:xfrm>
            <a:off x="3519224" y="9886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pic>
        <p:nvPicPr>
          <p:cNvPr id="82" name="Google Shape;82;p28"/>
          <p:cNvPicPr preferRelativeResize="0"/>
          <p:nvPr/>
        </p:nvPicPr>
        <p:blipFill rotWithShape="1">
          <a:blip r:embed="rId3">
            <a:alphaModFix/>
          </a:blip>
          <a:srcRect l="5658" r="5649"/>
          <a:stretch/>
        </p:blipFill>
        <p:spPr>
          <a:xfrm>
            <a:off x="5888950" y="3624550"/>
            <a:ext cx="2675822" cy="11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/>
          <p:nvPr/>
        </p:nvSpPr>
        <p:spPr>
          <a:xfrm>
            <a:off x="4572000" y="-125"/>
            <a:ext cx="4572000" cy="46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5720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 rot="10800000" flipH="1">
            <a:off x="-15600" y="4860825"/>
            <a:ext cx="9175200" cy="5400"/>
          </a:xfrm>
          <a:prstGeom prst="straightConnector1">
            <a:avLst/>
          </a:prstGeom>
          <a:noFill/>
          <a:ln w="9525" cap="flat" cmpd="sng">
            <a:solidFill>
              <a:srgbClr val="FCD8D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" name="Google Shape;7;p1"/>
          <p:cNvSpPr/>
          <p:nvPr/>
        </p:nvSpPr>
        <p:spPr>
          <a:xfrm>
            <a:off x="-15600" y="4856100"/>
            <a:ext cx="9175200" cy="3321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111657" y="4953600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Actividad integradora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es/vector-gratis/ilustracion-concepto-diagrama-flujo-usuarios_7407437.htm#page=2&amp;position=2#&amp;position=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9"/>
          <p:cNvSpPr txBox="1"/>
          <p:nvPr/>
        </p:nvSpPr>
        <p:spPr>
          <a:xfrm>
            <a:off x="1638625" y="1536225"/>
            <a:ext cx="70314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6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Actividad</a:t>
            </a:r>
            <a:endParaRPr sz="4600" b="1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600" b="1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integradora</a:t>
            </a:r>
            <a:endParaRPr sz="4600" b="1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0"/>
          <p:cNvSpPr txBox="1"/>
          <p:nvPr/>
        </p:nvSpPr>
        <p:spPr>
          <a:xfrm>
            <a:off x="757775" y="1327025"/>
            <a:ext cx="39330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5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Vamos a aplicar mucho de lo aprendido en esta semana</a:t>
            </a:r>
            <a:r>
              <a:rPr lang="es" sz="1500" i="0" u="none" strike="noStrike" cap="none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.</a:t>
            </a:r>
            <a:endParaRPr sz="1500" i="0" u="none" strike="noStrike" cap="none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Para esto cada mesa de trabajo deberá investigar qué puerto —o puertos— utilizan las siguientes aplicaciones. Además, deberán agregar tres aplicaciones más.</a:t>
            </a:r>
            <a:br>
              <a:rPr lang="e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30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 i="0" u="none" strike="noStrike" cap="non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Consigna para trabajo en clase</a:t>
            </a:r>
            <a:endParaRPr sz="3000" b="1" i="0" u="none" strike="noStrike" cap="non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94" name="Google Shape;94;p3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600" y="1442800"/>
            <a:ext cx="2975275" cy="29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Google Shape;99;p31"/>
          <p:cNvGraphicFramePr/>
          <p:nvPr>
            <p:extLst>
              <p:ext uri="{D42A27DB-BD31-4B8C-83A1-F6EECF244321}">
                <p14:modId xmlns:p14="http://schemas.microsoft.com/office/powerpoint/2010/main" val="3362672774"/>
              </p:ext>
            </p:extLst>
          </p:nvPr>
        </p:nvGraphicFramePr>
        <p:xfrm>
          <a:off x="897625" y="1561050"/>
          <a:ext cx="7239000" cy="2749300"/>
        </p:xfrm>
        <a:graphic>
          <a:graphicData uri="http://schemas.openxmlformats.org/drawingml/2006/table">
            <a:tbl>
              <a:tblPr>
                <a:noFill/>
                <a:tableStyleId>{16A744B9-3D79-4B8E-89D0-64BCD7888445}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74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4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s" sz="1600" b="1" i="0" u="none" strike="noStrike" cap="none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Zoom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MX" sz="1600" b="1" i="0" u="none" strike="noStrike" cap="none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443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MX" sz="1600" b="1" i="0" u="none" strike="noStrike" cap="none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UDP 3478 3479</a:t>
                      </a:r>
                      <a:endParaRPr sz="1600" b="1" i="0" u="none" strike="noStrike" cap="none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Discord</a:t>
                      </a: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6463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UDP 6457</a:t>
                      </a: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Google Meet</a:t>
                      </a: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443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UDP 19302</a:t>
                      </a: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WhatsApp Web</a:t>
                      </a: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5222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b="1" i="0" u="none" strike="noStrike" cap="none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UDP 3478</a:t>
                      </a: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0" name="Google Shape;1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725" y="1810425"/>
            <a:ext cx="924700" cy="9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0075" y="1857637"/>
            <a:ext cx="830288" cy="830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7300" y="1810425"/>
            <a:ext cx="924700" cy="9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8925" y="1768500"/>
            <a:ext cx="1005201" cy="10085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1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sz="3000" b="1" i="0" u="none" strike="noStrike" cap="non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063" y="1958975"/>
            <a:ext cx="1410008" cy="6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9840" y="1816250"/>
            <a:ext cx="1410001" cy="9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6350" y="1779831"/>
            <a:ext cx="1409999" cy="985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9725" y="1707825"/>
            <a:ext cx="1325225" cy="1129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3" name="Google Shape;113;p32"/>
          <p:cNvGraphicFramePr/>
          <p:nvPr>
            <p:extLst>
              <p:ext uri="{D42A27DB-BD31-4B8C-83A1-F6EECF244321}">
                <p14:modId xmlns:p14="http://schemas.microsoft.com/office/powerpoint/2010/main" val="2118524917"/>
              </p:ext>
            </p:extLst>
          </p:nvPr>
        </p:nvGraphicFramePr>
        <p:xfrm>
          <a:off x="897625" y="1561050"/>
          <a:ext cx="7239000" cy="2776700"/>
        </p:xfrm>
        <a:graphic>
          <a:graphicData uri="http://schemas.openxmlformats.org/drawingml/2006/table">
            <a:tbl>
              <a:tblPr>
                <a:noFill/>
                <a:tableStyleId>{16A744B9-3D79-4B8E-89D0-64BCD7888445}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74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4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MySQL</a:t>
                      </a: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Puerto 3306</a:t>
                      </a: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Git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9418 (Similar al de protocolo SSH).</a:t>
                      </a: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 b="1" dirty="0">
                          <a:solidFill>
                            <a:schemeClr val="dk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Secure Sockets Layer (SSL)</a:t>
                      </a: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995 (Puerto con cifrado SSL por defecto) / 110</a:t>
                      </a: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HTTP</a:t>
                      </a: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Puerto 80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y el 443 para HTTPS</a:t>
                      </a: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4" name="Google Shape;114;p32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sz="3000" b="1" i="0" u="none" strike="noStrike" cap="non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125" y="1810425"/>
            <a:ext cx="924700" cy="9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6938" y="1768500"/>
            <a:ext cx="909250" cy="100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7775" y="1825900"/>
            <a:ext cx="909225" cy="9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3950" y="1847590"/>
            <a:ext cx="865850" cy="8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3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sz="3000" b="1" i="0" u="none" strike="noStrike" cap="non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aphicFrame>
        <p:nvGraphicFramePr>
          <p:cNvPr id="124" name="Google Shape;124;p33"/>
          <p:cNvGraphicFramePr/>
          <p:nvPr>
            <p:extLst>
              <p:ext uri="{D42A27DB-BD31-4B8C-83A1-F6EECF244321}">
                <p14:modId xmlns:p14="http://schemas.microsoft.com/office/powerpoint/2010/main" val="1105834986"/>
              </p:ext>
            </p:extLst>
          </p:nvPr>
        </p:nvGraphicFramePr>
        <p:xfrm>
          <a:off x="897625" y="1561050"/>
          <a:ext cx="7239000" cy="3291812"/>
        </p:xfrm>
        <a:graphic>
          <a:graphicData uri="http://schemas.openxmlformats.org/drawingml/2006/table">
            <a:tbl>
              <a:tblPr>
                <a:noFill/>
                <a:tableStyleId>{16A744B9-3D79-4B8E-89D0-64BCD7888445}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74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4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VirtualBox</a:t>
                      </a: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Es privada y asignada por el propio VirtualBox, que actúa como servidor DHCP</a:t>
                      </a: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VPN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1194UDP</a:t>
                      </a: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Microsoft Outlook</a:t>
                      </a: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114 o 993(IMAP)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110 o 995 (POP)</a:t>
                      </a: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File Transfer</a:t>
                      </a: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Protocol (FTP)</a:t>
                      </a: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21 TCP</a:t>
                      </a: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950" y="1846406"/>
            <a:ext cx="1005200" cy="85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5175" y="1958963"/>
            <a:ext cx="1379343" cy="6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4"/>
          <p:cNvPicPr preferRelativeResize="0"/>
          <p:nvPr/>
        </p:nvPicPr>
        <p:blipFill rotWithShape="1">
          <a:blip r:embed="rId5">
            <a:alphaModFix/>
          </a:blip>
          <a:srcRect l="29648" r="32257" b="9461"/>
          <a:stretch/>
        </p:blipFill>
        <p:spPr>
          <a:xfrm>
            <a:off x="4926550" y="1566925"/>
            <a:ext cx="941923" cy="12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7600" y="1797262"/>
            <a:ext cx="1306224" cy="95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4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sz="3000" b="1" i="0" u="none" strike="noStrike" cap="non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aphicFrame>
        <p:nvGraphicFramePr>
          <p:cNvPr id="134" name="Google Shape;134;p34"/>
          <p:cNvGraphicFramePr/>
          <p:nvPr>
            <p:extLst>
              <p:ext uri="{D42A27DB-BD31-4B8C-83A1-F6EECF244321}">
                <p14:modId xmlns:p14="http://schemas.microsoft.com/office/powerpoint/2010/main" val="1128692174"/>
              </p:ext>
            </p:extLst>
          </p:nvPr>
        </p:nvGraphicFramePr>
        <p:xfrm>
          <a:off x="1065125" y="1336431"/>
          <a:ext cx="7071504" cy="3867245"/>
        </p:xfrm>
        <a:graphic>
          <a:graphicData uri="http://schemas.openxmlformats.org/drawingml/2006/table">
            <a:tbl>
              <a:tblPr>
                <a:noFill/>
                <a:tableStyleId>{16A744B9-3D79-4B8E-89D0-64BCD7888445}</a:tableStyleId>
              </a:tblPr>
              <a:tblGrid>
                <a:gridCol w="1767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7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78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78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459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95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Microsoft Word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</a:t>
                      </a:r>
                      <a:r>
                        <a:rPr lang="es-MX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puerto 21</a:t>
                      </a: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Skype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puertos deben estar abiertos en el firewall: 443/TCP. 3478-3481/UDP. 50000-60000/UDP</a:t>
                      </a: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Epic Games</a:t>
                      </a: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Puerto 80, 433, 443, 3478, 3479, 5060, 5062, 5222, 6250, y 12000-65000.</a:t>
                      </a: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FIFA 21</a:t>
                      </a: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a-DK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TCP: 1935, 3478-3480, 3659, 10000-10099, 42127. UDP: 3074, 3478-3479, 3659, 6000.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850" y="1810425"/>
            <a:ext cx="924700" cy="9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724" y="1867823"/>
            <a:ext cx="1213299" cy="80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2950" y="1761012"/>
            <a:ext cx="1557046" cy="10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5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" sz="3000" b="1" dirty="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sz="3000" b="1" i="0" u="none" strike="noStrike" cap="none" dirty="0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aphicFrame>
        <p:nvGraphicFramePr>
          <p:cNvPr id="143" name="Google Shape;143;p35"/>
          <p:cNvGraphicFramePr/>
          <p:nvPr>
            <p:extLst>
              <p:ext uri="{D42A27DB-BD31-4B8C-83A1-F6EECF244321}">
                <p14:modId xmlns:p14="http://schemas.microsoft.com/office/powerpoint/2010/main" val="859168928"/>
              </p:ext>
            </p:extLst>
          </p:nvPr>
        </p:nvGraphicFramePr>
        <p:xfrm>
          <a:off x="897625" y="1561050"/>
          <a:ext cx="7239000" cy="2749300"/>
        </p:xfrm>
        <a:graphic>
          <a:graphicData uri="http://schemas.openxmlformats.org/drawingml/2006/table">
            <a:tbl>
              <a:tblPr>
                <a:noFill/>
                <a:tableStyleId>{16A744B9-3D79-4B8E-89D0-64BCD7888445}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74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4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Spotify</a:t>
                      </a: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Puerto 80 y 443</a:t>
                      </a: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600" b="1" dirty="0"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TeamViewer</a:t>
                      </a: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Puerto 5838 TCP/UDP</a:t>
                      </a: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Netflix</a:t>
                      </a: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600" b="1" dirty="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Puerto 80 HTPC</a:t>
                      </a: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5000 - 5500 UDP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275906B1-960B-15A3-DFB4-F0D5DE803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751" y="1684688"/>
            <a:ext cx="1508090" cy="11761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D17CE5-6039-A65E-F5C3-B7E4EAC3B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02" y="485219"/>
            <a:ext cx="4923491" cy="600004"/>
          </a:xfrm>
        </p:spPr>
        <p:txBody>
          <a:bodyPr/>
          <a:lstStyle/>
          <a:p>
            <a:pPr>
              <a:buNone/>
            </a:pPr>
            <a:r>
              <a:rPr lang="es-MX" sz="2000" b="1" dirty="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 (3 adicionales)</a:t>
            </a:r>
            <a:endParaRPr lang="es-MX" sz="2000" dirty="0"/>
          </a:p>
        </p:txBody>
      </p:sp>
      <p:pic>
        <p:nvPicPr>
          <p:cNvPr id="1026" name="Picture 2" descr="Instagram se cae durante horas: la aplicación dejó de funcionar en todo el  mundo">
            <a:extLst>
              <a:ext uri="{FF2B5EF4-FFF2-40B4-BE49-F238E27FC236}">
                <a16:creationId xmlns:a16="http://schemas.microsoft.com/office/drawing/2014/main" id="{9D6ED5EF-B94A-594E-F396-90DB09637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559" y="1419103"/>
            <a:ext cx="2190943" cy="123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A29CDC5-D6FE-E1A7-6957-5623CCCA5C45}"/>
              </a:ext>
            </a:extLst>
          </p:cNvPr>
          <p:cNvSpPr txBox="1"/>
          <p:nvPr/>
        </p:nvSpPr>
        <p:spPr>
          <a:xfrm>
            <a:off x="1240970" y="2823587"/>
            <a:ext cx="202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UDP 161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40D6A4-55E0-D181-B41D-45774750E427}"/>
              </a:ext>
            </a:extLst>
          </p:cNvPr>
          <p:cNvSpPr txBox="1"/>
          <p:nvPr/>
        </p:nvSpPr>
        <p:spPr>
          <a:xfrm>
            <a:off x="3788229" y="2823587"/>
            <a:ext cx="1889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Puerto 9100 para el servidor web.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5FEE8D8-3617-3981-462E-4C51F7239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8" y="1426866"/>
            <a:ext cx="2320371" cy="130520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9F8493F-BB0D-B310-DBFF-077FC9DC4A2A}"/>
              </a:ext>
            </a:extLst>
          </p:cNvPr>
          <p:cNvSpPr txBox="1"/>
          <p:nvPr/>
        </p:nvSpPr>
        <p:spPr>
          <a:xfrm>
            <a:off x="6385729" y="2894806"/>
            <a:ext cx="1607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>
                <a:solidFill>
                  <a:srgbClr val="434343"/>
                </a:solidFill>
                <a:latin typeface="Rajdhani"/>
                <a:ea typeface="Rajdhani"/>
                <a:cs typeface="Rajdhani"/>
                <a:sym typeface="Rajdhani"/>
              </a:rPr>
              <a:t>Puerto HTTPS-443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52F5ED5-743D-275E-5906-D2C12016D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164" y="1396721"/>
            <a:ext cx="1426866" cy="142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52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83C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270</Words>
  <Application>Microsoft Office PowerPoint</Application>
  <PresentationFormat>Presentación en pantalla (16:9)</PresentationFormat>
  <Paragraphs>74</Paragraphs>
  <Slides>9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Open Sans</vt:lpstr>
      <vt:lpstr>Open Sans SemiBold</vt:lpstr>
      <vt:lpstr>Rajdhani</vt:lpstr>
      <vt:lpstr>Open Sans Light</vt:lpstr>
      <vt:lpstr>Arial</vt:lpstr>
      <vt:lpstr>Simple Light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Aplicaciones a investigar (3 adicionales)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Invitado-1</dc:creator>
  <cp:lastModifiedBy>Andrea D. Romero</cp:lastModifiedBy>
  <cp:revision>2</cp:revision>
  <dcterms:modified xsi:type="dcterms:W3CDTF">2022-10-04T01:56:44Z</dcterms:modified>
</cp:coreProperties>
</file>